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133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234A79B6-2FAD-4E3E-88CC-9650B3114D2B}" type="datetimeFigureOut">
              <a:rPr lang="en-US" smtClean="0"/>
              <a:pPr/>
              <a:t>3/29/2016</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4249BA4-91A7-41D2-A852-03381DF5A26F}"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34A79B6-2FAD-4E3E-88CC-9650B3114D2B}" type="datetimeFigureOut">
              <a:rPr lang="en-US" smtClean="0"/>
              <a:pPr/>
              <a:t>3/29/2016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249BA4-91A7-41D2-A852-03381DF5A26F}"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94249BA4-91A7-41D2-A852-03381DF5A26F}"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34A79B6-2FAD-4E3E-88CC-9650B3114D2B}" type="datetimeFigureOut">
              <a:rPr lang="en-US" smtClean="0"/>
              <a:pPr/>
              <a:t>3/29/2016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34A79B6-2FAD-4E3E-88CC-9650B3114D2B}" type="datetimeFigureOut">
              <a:rPr lang="en-US" smtClean="0"/>
              <a:pPr/>
              <a:t>3/29/2016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4249BA4-91A7-41D2-A852-03381DF5A26F}"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234A79B6-2FAD-4E3E-88CC-9650B3114D2B}" type="datetimeFigureOut">
              <a:rPr lang="en-US" smtClean="0"/>
              <a:pPr/>
              <a:t>3/29/2016</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4249BA4-91A7-41D2-A852-03381DF5A26F}"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234A79B6-2FAD-4E3E-88CC-9650B3114D2B}" type="datetimeFigureOut">
              <a:rPr lang="en-US" smtClean="0"/>
              <a:pPr/>
              <a:t>3/29/2016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249BA4-91A7-41D2-A852-03381DF5A26F}"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234A79B6-2FAD-4E3E-88CC-9650B3114D2B}" type="datetimeFigureOut">
              <a:rPr lang="en-US" smtClean="0"/>
              <a:pPr/>
              <a:t>3/29/2016</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4249BA4-91A7-41D2-A852-03381DF5A26F}"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34A79B6-2FAD-4E3E-88CC-9650B3114D2B}" type="datetimeFigureOut">
              <a:rPr lang="en-US" smtClean="0"/>
              <a:pPr/>
              <a:t>3/29/2016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4249BA4-91A7-41D2-A852-03381DF5A26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234A79B6-2FAD-4E3E-88CC-9650B3114D2B}" type="datetimeFigureOut">
              <a:rPr lang="en-US" smtClean="0"/>
              <a:pPr/>
              <a:t>3/29/2016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4249BA4-91A7-41D2-A852-03381DF5A26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4249BA4-91A7-41D2-A852-03381DF5A26F}"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234A79B6-2FAD-4E3E-88CC-9650B3114D2B}" type="datetimeFigureOut">
              <a:rPr lang="en-US" smtClean="0"/>
              <a:pPr/>
              <a:t>3/29/2016</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94249BA4-91A7-41D2-A852-03381DF5A26F}"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234A79B6-2FAD-4E3E-88CC-9650B3114D2B}" type="datetimeFigureOut">
              <a:rPr lang="en-US" smtClean="0"/>
              <a:pPr/>
              <a:t>3/29/2016</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34A79B6-2FAD-4E3E-88CC-9650B3114D2B}" type="datetimeFigureOut">
              <a:rPr lang="en-US" smtClean="0"/>
              <a:pPr/>
              <a:t>3/29/2016</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4249BA4-91A7-41D2-A852-03381DF5A26F}"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crownbees.com/shop/nesting-material/guard-tubes-and-inserts" TargetMode="External"/><Relationship Id="rId2" Type="http://schemas.openxmlformats.org/officeDocument/2006/relationships/image" Target="../media/image4.tif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Build a Simple PVC Mason Bee / Leafcutter Bee Nesting House</a:t>
            </a:r>
            <a:endParaRPr lang="en-US" dirty="0"/>
          </a:p>
        </p:txBody>
      </p:sp>
      <p:pic>
        <p:nvPicPr>
          <p:cNvPr id="5" name="Picture 4" descr="Finished2.tif"/>
          <p:cNvPicPr>
            <a:picLocks noChangeAspect="1"/>
          </p:cNvPicPr>
          <p:nvPr/>
        </p:nvPicPr>
        <p:blipFill>
          <a:blip r:embed="rId2" cstate="print"/>
          <a:stretch>
            <a:fillRect/>
          </a:stretch>
        </p:blipFill>
        <p:spPr>
          <a:xfrm>
            <a:off x="1676400" y="2743200"/>
            <a:ext cx="5791200" cy="38463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two metal straps</a:t>
            </a:r>
            <a:endParaRPr lang="en-US" dirty="0"/>
          </a:p>
        </p:txBody>
      </p:sp>
      <p:pic>
        <p:nvPicPr>
          <p:cNvPr id="5" name="Picture Placeholder 4" descr="Straps.jpg"/>
          <p:cNvPicPr>
            <a:picLocks noGrp="1" noChangeAspect="1"/>
          </p:cNvPicPr>
          <p:nvPr>
            <p:ph type="pic" idx="1"/>
          </p:nvPr>
        </p:nvPicPr>
        <p:blipFill>
          <a:blip r:embed="rId2" cstate="print"/>
          <a:srcRect l="4167" r="4167"/>
          <a:stretch>
            <a:fillRect/>
          </a:stretch>
        </p:blipFill>
        <p:spPr/>
      </p:pic>
      <p:sp>
        <p:nvSpPr>
          <p:cNvPr id="4" name="Text Placeholder 3"/>
          <p:cNvSpPr>
            <a:spLocks noGrp="1"/>
          </p:cNvSpPr>
          <p:nvPr>
            <p:ph type="body" sz="half" idx="2"/>
          </p:nvPr>
        </p:nvSpPr>
        <p:spPr>
          <a:xfrm>
            <a:off x="381000" y="990600"/>
            <a:ext cx="2514600" cy="5334000"/>
          </a:xfrm>
        </p:spPr>
        <p:txBody>
          <a:bodyPr>
            <a:noAutofit/>
          </a:bodyPr>
          <a:lstStyle/>
          <a:p>
            <a:r>
              <a:rPr lang="en-US" sz="1950" dirty="0" smtClean="0"/>
              <a:t>Add two metal straps to hole both pipes.</a:t>
            </a:r>
          </a:p>
          <a:p>
            <a:r>
              <a:rPr lang="en-US" sz="1950" dirty="0" smtClean="0"/>
              <a:t>These can be found in the plumbing </a:t>
            </a:r>
            <a:r>
              <a:rPr lang="en-US" sz="1950" dirty="0" smtClean="0"/>
              <a:t>section </a:t>
            </a:r>
            <a:r>
              <a:rPr lang="en-US" sz="1950" dirty="0" smtClean="0"/>
              <a:t>with the PVC pipe.</a:t>
            </a:r>
          </a:p>
          <a:p>
            <a:r>
              <a:rPr lang="en-US" sz="1950" dirty="0" smtClean="0"/>
              <a:t>Make sure you get the straps for 3 inch PVC pipe.</a:t>
            </a:r>
          </a:p>
          <a:p>
            <a:r>
              <a:rPr lang="en-US" sz="1950" dirty="0" smtClean="0"/>
              <a:t>You can find these in copper.  Copper looks a little nicer.</a:t>
            </a:r>
          </a:p>
          <a:p>
            <a:r>
              <a:rPr lang="en-US" sz="1950" dirty="0" smtClean="0"/>
              <a:t>You can also paint the non-copper ones.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Krylon</a:t>
            </a:r>
            <a:r>
              <a:rPr lang="en-US" dirty="0" smtClean="0"/>
              <a:t> Fusion for Plastic spray paint</a:t>
            </a:r>
            <a:endParaRPr lang="en-US" dirty="0"/>
          </a:p>
        </p:txBody>
      </p:sp>
      <p:pic>
        <p:nvPicPr>
          <p:cNvPr id="5" name="Picture Placeholder 4" descr="Krylon.jpg"/>
          <p:cNvPicPr>
            <a:picLocks noGrp="1" noChangeAspect="1"/>
          </p:cNvPicPr>
          <p:nvPr>
            <p:ph type="pic" idx="1"/>
          </p:nvPr>
        </p:nvPicPr>
        <p:blipFill>
          <a:blip r:embed="rId2" cstate="print"/>
          <a:stretch>
            <a:fillRect/>
          </a:stretch>
        </p:blipFill>
        <p:spPr>
          <a:xfrm>
            <a:off x="3619672" y="545568"/>
            <a:ext cx="4457528" cy="4331232"/>
          </a:xfrm>
        </p:spPr>
      </p:pic>
      <p:sp>
        <p:nvSpPr>
          <p:cNvPr id="4" name="Text Placeholder 3"/>
          <p:cNvSpPr>
            <a:spLocks noGrp="1"/>
          </p:cNvSpPr>
          <p:nvPr>
            <p:ph type="body" sz="half" idx="2"/>
          </p:nvPr>
        </p:nvSpPr>
        <p:spPr/>
        <p:txBody>
          <a:bodyPr>
            <a:normAutofit/>
          </a:bodyPr>
          <a:lstStyle/>
          <a:p>
            <a:r>
              <a:rPr lang="en-US" sz="2000" dirty="0" smtClean="0"/>
              <a:t>Paint with spray paint.</a:t>
            </a:r>
          </a:p>
          <a:p>
            <a:r>
              <a:rPr lang="en-US" sz="2000" dirty="0" smtClean="0"/>
              <a:t>Make sure the paint you use is rated for plastic.</a:t>
            </a:r>
          </a:p>
          <a:p>
            <a:r>
              <a:rPr lang="en-US" sz="2000" dirty="0" smtClean="0"/>
              <a:t>I have read the best paint to use on PVC is </a:t>
            </a:r>
            <a:r>
              <a:rPr lang="en-US" sz="2000" dirty="0" err="1" smtClean="0"/>
              <a:t>Krylon</a:t>
            </a:r>
            <a:r>
              <a:rPr lang="en-US" sz="2000" dirty="0" smtClean="0"/>
              <a:t> Fusion for Plastic.</a:t>
            </a:r>
          </a:p>
          <a:p>
            <a:r>
              <a:rPr lang="en-US" sz="2000" dirty="0" smtClean="0"/>
              <a:t>You can buy it at Wal-Mart</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914400"/>
            <a:ext cx="2743200" cy="914400"/>
          </a:xfrm>
        </p:spPr>
        <p:txBody>
          <a:bodyPr/>
          <a:lstStyle/>
          <a:p>
            <a:r>
              <a:rPr lang="en-US" sz="2400" dirty="0" smtClean="0"/>
              <a:t>Mount both pipes to a 1 by 3</a:t>
            </a:r>
            <a:endParaRPr lang="en-US" sz="2400" dirty="0"/>
          </a:p>
        </p:txBody>
      </p:sp>
      <p:sp>
        <p:nvSpPr>
          <p:cNvPr id="4" name="Text Placeholder 3"/>
          <p:cNvSpPr>
            <a:spLocks noGrp="1"/>
          </p:cNvSpPr>
          <p:nvPr>
            <p:ph type="body" idx="2"/>
          </p:nvPr>
        </p:nvSpPr>
        <p:spPr/>
        <p:txBody>
          <a:bodyPr>
            <a:normAutofit/>
          </a:bodyPr>
          <a:lstStyle/>
          <a:p>
            <a:r>
              <a:rPr lang="en-US" sz="1800" dirty="0" smtClean="0"/>
              <a:t>Use screws to mount </a:t>
            </a:r>
            <a:r>
              <a:rPr lang="en-US" sz="1800" dirty="0" smtClean="0"/>
              <a:t>both pipes to a 1 inch by 3 </a:t>
            </a:r>
            <a:r>
              <a:rPr lang="en-US" sz="1800" dirty="0" smtClean="0"/>
              <a:t>inch by 18 inch </a:t>
            </a:r>
            <a:r>
              <a:rPr lang="en-US" sz="1800" dirty="0" smtClean="0"/>
              <a:t>cedar </a:t>
            </a:r>
            <a:r>
              <a:rPr lang="en-US" sz="1800" dirty="0" smtClean="0"/>
              <a:t>board (a three foot 1by3 cut in half).  </a:t>
            </a:r>
            <a:r>
              <a:rPr lang="en-US" sz="1800" dirty="0" smtClean="0"/>
              <a:t>Then you can use </a:t>
            </a:r>
            <a:r>
              <a:rPr lang="en-US" sz="1800" dirty="0" smtClean="0"/>
              <a:t>screws </a:t>
            </a:r>
            <a:r>
              <a:rPr lang="en-US" sz="1800" dirty="0" smtClean="0"/>
              <a:t>to </a:t>
            </a:r>
            <a:r>
              <a:rPr lang="en-US" sz="1800" dirty="0" smtClean="0"/>
              <a:t>mount </a:t>
            </a:r>
            <a:r>
              <a:rPr lang="en-US" sz="1800" dirty="0" smtClean="0"/>
              <a:t>the board to the side of your house or </a:t>
            </a:r>
            <a:r>
              <a:rPr lang="en-US" sz="1800" dirty="0" smtClean="0"/>
              <a:t>garage.</a:t>
            </a:r>
            <a:endParaRPr lang="en-US" sz="1800" dirty="0" smtClean="0"/>
          </a:p>
          <a:p>
            <a:r>
              <a:rPr lang="en-US" sz="1800" dirty="0" smtClean="0"/>
              <a:t>You could also skip the board and just mount the tubes directly to the side of your house or garage.</a:t>
            </a:r>
          </a:p>
        </p:txBody>
      </p:sp>
      <p:pic>
        <p:nvPicPr>
          <p:cNvPr id="9" name="Content Placeholder 8" descr="Finished1.tif"/>
          <p:cNvPicPr>
            <a:picLocks noGrp="1" noChangeAspect="1"/>
          </p:cNvPicPr>
          <p:nvPr>
            <p:ph sz="quarter" idx="1"/>
          </p:nvPr>
        </p:nvPicPr>
        <p:blipFill>
          <a:blip r:embed="rId2" cstate="print"/>
          <a:stretch>
            <a:fillRect/>
          </a:stretch>
        </p:blipFill>
        <p:spPr>
          <a:xfrm>
            <a:off x="4038600" y="533400"/>
            <a:ext cx="3886201" cy="58293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 </a:t>
            </a:r>
            <a:r>
              <a:rPr lang="en-US" dirty="0" smtClean="0"/>
              <a:t>under the eaves of </a:t>
            </a:r>
            <a:r>
              <a:rPr lang="en-US" dirty="0" smtClean="0"/>
              <a:t>you house with the front facing east.</a:t>
            </a:r>
            <a:endParaRPr lang="en-US" dirty="0"/>
          </a:p>
        </p:txBody>
      </p:sp>
      <p:pic>
        <p:nvPicPr>
          <p:cNvPr id="5" name="Picture Placeholder 4" descr="MasonBeeHouse2.jpg"/>
          <p:cNvPicPr>
            <a:picLocks noGrp="1" noChangeAspect="1"/>
          </p:cNvPicPr>
          <p:nvPr>
            <p:ph type="pic" idx="1"/>
          </p:nvPr>
        </p:nvPicPr>
        <p:blipFill>
          <a:blip r:embed="rId2" cstate="print"/>
          <a:srcRect t="25758" b="25758"/>
          <a:stretch>
            <a:fillRect/>
          </a:stretch>
        </p:blipFill>
        <p:spPr/>
      </p:pic>
      <p:sp>
        <p:nvSpPr>
          <p:cNvPr id="4" name="Text Placeholder 3"/>
          <p:cNvSpPr>
            <a:spLocks noGrp="1"/>
          </p:cNvSpPr>
          <p:nvPr>
            <p:ph type="body" sz="half" idx="2"/>
          </p:nvPr>
        </p:nvSpPr>
        <p:spPr/>
        <p:txBody>
          <a:bodyPr/>
          <a:lstStyle/>
          <a:p>
            <a:r>
              <a:rPr lang="en-US" dirty="0" smtClean="0"/>
              <a:t>The best location to put the nesting house is some where it will receive morning sun and afternoon shade.</a:t>
            </a:r>
          </a:p>
          <a:p>
            <a:r>
              <a:rPr lang="en-US" dirty="0" smtClean="0"/>
              <a:t>Female bees are more likely to use nesting holes that face the morning sun.</a:t>
            </a:r>
          </a:p>
          <a:p>
            <a:r>
              <a:rPr lang="en-US" dirty="0" smtClean="0"/>
              <a:t>You will leave this up until late fall. In the hotter months the dormant bees need shade to protect them from the hot afternoon sun.</a:t>
            </a:r>
          </a:p>
          <a:p>
            <a:r>
              <a:rPr lang="en-US" dirty="0" smtClean="0"/>
              <a:t>Under the eaves works well for shade and also </a:t>
            </a:r>
            <a:r>
              <a:rPr lang="en-US" smtClean="0"/>
              <a:t>rain protection.</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Give </a:t>
            </a:r>
            <a:r>
              <a:rPr lang="en-US" dirty="0" smtClean="0"/>
              <a:t>the Mason bees access to mud</a:t>
            </a:r>
            <a:endParaRPr lang="en-US" dirty="0"/>
          </a:p>
        </p:txBody>
      </p:sp>
      <p:pic>
        <p:nvPicPr>
          <p:cNvPr id="5" name="Picture Placeholder 4" descr="mud.tif"/>
          <p:cNvPicPr>
            <a:picLocks noGrp="1" noChangeAspect="1"/>
          </p:cNvPicPr>
          <p:nvPr>
            <p:ph type="pic" idx="1"/>
          </p:nvPr>
        </p:nvPicPr>
        <p:blipFill>
          <a:blip r:embed="rId2" cstate="print"/>
          <a:stretch>
            <a:fillRect/>
          </a:stretch>
        </p:blipFill>
        <p:spPr>
          <a:xfrm>
            <a:off x="3593627" y="609600"/>
            <a:ext cx="4680896" cy="4267200"/>
          </a:xfrm>
        </p:spPr>
      </p:pic>
      <p:sp>
        <p:nvSpPr>
          <p:cNvPr id="4" name="Text Placeholder 3"/>
          <p:cNvSpPr>
            <a:spLocks noGrp="1"/>
          </p:cNvSpPr>
          <p:nvPr>
            <p:ph type="body" sz="half" idx="2"/>
          </p:nvPr>
        </p:nvSpPr>
        <p:spPr/>
        <p:txBody>
          <a:bodyPr>
            <a:normAutofit/>
          </a:bodyPr>
          <a:lstStyle/>
          <a:p>
            <a:r>
              <a:rPr lang="en-US" sz="2000" dirty="0" smtClean="0"/>
              <a:t>In the early spring when the Mason bees are active you should give them access to some mud.  The closer to the nesting house they can find mud the less time they will have to spend and therefore they can spend more time collecting pollen.</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4o nesting tubes fit nicely inside a 3 inch PVC pipe.</a:t>
            </a:r>
            <a:endParaRPr lang="en-US" dirty="0"/>
          </a:p>
        </p:txBody>
      </p:sp>
      <p:pic>
        <p:nvPicPr>
          <p:cNvPr id="5" name="Picture Placeholder 4" descr="CrownBeesTubes.tif"/>
          <p:cNvPicPr>
            <a:picLocks noGrp="1" noChangeAspect="1"/>
          </p:cNvPicPr>
          <p:nvPr>
            <p:ph type="pic" idx="1"/>
          </p:nvPr>
        </p:nvPicPr>
        <p:blipFill>
          <a:blip r:embed="rId2" cstate="print"/>
          <a:srcRect l="7577" r="7577"/>
          <a:stretch>
            <a:fillRect/>
          </a:stretch>
        </p:blipFill>
        <p:spPr/>
      </p:pic>
      <p:sp>
        <p:nvSpPr>
          <p:cNvPr id="4" name="Text Placeholder 3"/>
          <p:cNvSpPr>
            <a:spLocks noGrp="1"/>
          </p:cNvSpPr>
          <p:nvPr>
            <p:ph type="body" sz="half" idx="2"/>
          </p:nvPr>
        </p:nvSpPr>
        <p:spPr>
          <a:xfrm>
            <a:off x="152400" y="990600"/>
            <a:ext cx="2743200" cy="5257800"/>
          </a:xfrm>
        </p:spPr>
        <p:txBody>
          <a:bodyPr/>
          <a:lstStyle/>
          <a:p>
            <a:r>
              <a:rPr lang="en-US" sz="2000" dirty="0" smtClean="0"/>
              <a:t>These are the nesting tubes I use.  You can buy them at Crown Bees:</a:t>
            </a:r>
          </a:p>
          <a:p>
            <a:r>
              <a:rPr lang="en-US" sz="2000" dirty="0" smtClean="0">
                <a:hlinkClick r:id="rId3"/>
              </a:rPr>
              <a:t>http://crownbees.com/shop/nesting-material/guard-tubes-and-inserts</a:t>
            </a:r>
            <a:endParaRPr lang="en-US" sz="2000" dirty="0" smtClean="0"/>
          </a:p>
          <a:p>
            <a:r>
              <a:rPr lang="en-US" sz="2000" dirty="0" smtClean="0"/>
              <a:t>They sell them in a quantity of 40 and that fills a 3 inch PVC pipe pretty well.</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Pieces you will need to build nesting house.</a:t>
            </a:r>
            <a:endParaRPr lang="en-US" dirty="0"/>
          </a:p>
        </p:txBody>
      </p:sp>
      <p:pic>
        <p:nvPicPr>
          <p:cNvPr id="5" name="Picture Placeholder 4" descr="DSC_6741.JPG"/>
          <p:cNvPicPr>
            <a:picLocks noGrp="1" noChangeAspect="1"/>
          </p:cNvPicPr>
          <p:nvPr>
            <p:ph type="pic" idx="1"/>
          </p:nvPr>
        </p:nvPicPr>
        <p:blipFill>
          <a:blip r:embed="rId2" cstate="print"/>
          <a:stretch>
            <a:fillRect/>
          </a:stretch>
        </p:blipFill>
        <p:spPr>
          <a:xfrm>
            <a:off x="3000375" y="787400"/>
            <a:ext cx="5867400" cy="3911600"/>
          </a:xfrm>
        </p:spPr>
      </p:pic>
      <p:sp>
        <p:nvSpPr>
          <p:cNvPr id="4" name="Text Placeholder 3"/>
          <p:cNvSpPr>
            <a:spLocks noGrp="1"/>
          </p:cNvSpPr>
          <p:nvPr>
            <p:ph type="body" sz="half" idx="2"/>
          </p:nvPr>
        </p:nvSpPr>
        <p:spPr>
          <a:xfrm>
            <a:off x="304800" y="990600"/>
            <a:ext cx="2438400" cy="5257800"/>
          </a:xfrm>
        </p:spPr>
        <p:txBody>
          <a:bodyPr>
            <a:normAutofit/>
          </a:bodyPr>
          <a:lstStyle/>
          <a:p>
            <a:r>
              <a:rPr lang="en-US" sz="2000" dirty="0" smtClean="0"/>
              <a:t>You will need three 3 inch PVC end caps and about 2 feet of 3 inch PVC pipe.  </a:t>
            </a:r>
          </a:p>
          <a:p>
            <a:r>
              <a:rPr lang="en-US" sz="2000" dirty="0" smtClean="0"/>
              <a:t>If you buy a 4 foot piece of 3 inch PVC pipe you could make two of these.</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 a 45 degree angle and make sure the short side is 8.5 inches long</a:t>
            </a:r>
            <a:endParaRPr lang="en-US" dirty="0"/>
          </a:p>
        </p:txBody>
      </p:sp>
      <p:pic>
        <p:nvPicPr>
          <p:cNvPr id="5" name="Picture Placeholder 4" descr="AngleCut.tif"/>
          <p:cNvPicPr>
            <a:picLocks noGrp="1" noChangeAspect="1"/>
          </p:cNvPicPr>
          <p:nvPr>
            <p:ph type="pic" idx="1"/>
          </p:nvPr>
        </p:nvPicPr>
        <p:blipFill>
          <a:blip r:embed="rId2" cstate="print"/>
          <a:srcRect l="4167" r="4167"/>
          <a:stretch>
            <a:fillRect/>
          </a:stretch>
        </p:blipFill>
        <p:spPr/>
      </p:pic>
      <p:sp>
        <p:nvSpPr>
          <p:cNvPr id="4" name="Text Placeholder 3"/>
          <p:cNvSpPr>
            <a:spLocks noGrp="1"/>
          </p:cNvSpPr>
          <p:nvPr>
            <p:ph type="body" sz="half" idx="2"/>
          </p:nvPr>
        </p:nvSpPr>
        <p:spPr/>
        <p:txBody>
          <a:bodyPr>
            <a:normAutofit fontScale="92500"/>
          </a:bodyPr>
          <a:lstStyle/>
          <a:p>
            <a:r>
              <a:rPr lang="en-US" dirty="0" smtClean="0"/>
              <a:t>Set your miter saw to cut a 45 degree angle.</a:t>
            </a:r>
          </a:p>
          <a:p>
            <a:r>
              <a:rPr lang="en-US" dirty="0" smtClean="0"/>
              <a:t>Cut the 3 inch PVC pipe so the short side is 8.5 inches long.</a:t>
            </a:r>
          </a:p>
          <a:p>
            <a:r>
              <a:rPr lang="en-US" dirty="0" smtClean="0"/>
              <a:t>If your miter saw does not cut all the way through you can finish with a saws-all or a hand saw.</a:t>
            </a:r>
          </a:p>
          <a:p>
            <a:r>
              <a:rPr lang="en-US" dirty="0" smtClean="0"/>
              <a:t>If </a:t>
            </a:r>
            <a:r>
              <a:rPr lang="en-US" dirty="0" smtClean="0"/>
              <a:t>you are going to make two from a 4 foot piece of  PVC pipe then plan your cut so you can make one angled cut and then make two straight cuts and get two angled pieces.</a:t>
            </a:r>
          </a:p>
          <a:p>
            <a:r>
              <a:rPr lang="en-US" dirty="0" smtClean="0"/>
              <a:t>Make sure the short side of both pieces are 8.5 inches long</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one piece 8.5 inches long with both ends cut straight</a:t>
            </a:r>
            <a:endParaRPr lang="en-US" dirty="0"/>
          </a:p>
        </p:txBody>
      </p:sp>
      <p:pic>
        <p:nvPicPr>
          <p:cNvPr id="5" name="Picture Placeholder 4" descr="StriaghtCut.tif"/>
          <p:cNvPicPr>
            <a:picLocks noGrp="1" noChangeAspect="1"/>
          </p:cNvPicPr>
          <p:nvPr>
            <p:ph type="pic" idx="1"/>
          </p:nvPr>
        </p:nvPicPr>
        <p:blipFill>
          <a:blip r:embed="rId2" cstate="print"/>
          <a:srcRect l="4167" r="4167"/>
          <a:stretch>
            <a:fillRect/>
          </a:stretch>
        </p:blipFill>
        <p:spPr/>
      </p:pic>
      <p:sp>
        <p:nvSpPr>
          <p:cNvPr id="4" name="Text Placeholder 3"/>
          <p:cNvSpPr>
            <a:spLocks noGrp="1"/>
          </p:cNvSpPr>
          <p:nvPr>
            <p:ph type="body" sz="half" idx="2"/>
          </p:nvPr>
        </p:nvSpPr>
        <p:spPr/>
        <p:txBody>
          <a:bodyPr>
            <a:normAutofit/>
          </a:bodyPr>
          <a:lstStyle/>
          <a:p>
            <a:r>
              <a:rPr lang="en-US" sz="2000" dirty="0" smtClean="0"/>
              <a:t>Make one </a:t>
            </a:r>
            <a:r>
              <a:rPr lang="en-US" sz="2000" dirty="0" smtClean="0"/>
              <a:t>(or two if needed)  </a:t>
            </a:r>
            <a:r>
              <a:rPr lang="en-US" sz="2000" dirty="0" smtClean="0"/>
              <a:t>straight cuts to make a piece 8.5 inches long with both ends straight.</a:t>
            </a:r>
          </a:p>
          <a:p>
            <a:r>
              <a:rPr lang="en-US" sz="2000" dirty="0" smtClean="0"/>
              <a:t>If you made the angled cut correctly you should have enough of a 4 foot pipe left to make two 8.5 inch pieces with both ends straight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Glue on the end caps on the right sides.  </a:t>
            </a:r>
            <a:r>
              <a:rPr lang="en-US" sz="2800" dirty="0" smtClean="0"/>
              <a:t>Do Not Glue the one on the left!</a:t>
            </a:r>
            <a:endParaRPr lang="en-US" sz="2800" dirty="0"/>
          </a:p>
        </p:txBody>
      </p:sp>
      <p:pic>
        <p:nvPicPr>
          <p:cNvPr id="6" name="Picture Placeholder 5" descr="Glue2.tif"/>
          <p:cNvPicPr>
            <a:picLocks noGrp="1" noChangeAspect="1"/>
          </p:cNvPicPr>
          <p:nvPr>
            <p:ph type="pic" idx="1"/>
          </p:nvPr>
        </p:nvPicPr>
        <p:blipFill>
          <a:blip r:embed="rId2" cstate="print"/>
          <a:srcRect l="4338" r="4338"/>
          <a:stretch>
            <a:fillRect/>
          </a:stretch>
        </p:blipFill>
        <p:spPr/>
      </p:pic>
      <p:sp>
        <p:nvSpPr>
          <p:cNvPr id="4" name="Text Placeholder 3"/>
          <p:cNvSpPr>
            <a:spLocks noGrp="1"/>
          </p:cNvSpPr>
          <p:nvPr>
            <p:ph type="body" sz="half" idx="2"/>
          </p:nvPr>
        </p:nvSpPr>
        <p:spPr/>
        <p:txBody>
          <a:bodyPr>
            <a:normAutofit fontScale="92500" lnSpcReduction="10000"/>
          </a:bodyPr>
          <a:lstStyle/>
          <a:p>
            <a:r>
              <a:rPr lang="en-US" sz="2000" dirty="0" smtClean="0"/>
              <a:t>Glue on the end caps on the right sides. You can use PVC glue or any glue that will work on PVC.</a:t>
            </a:r>
          </a:p>
          <a:p>
            <a:r>
              <a:rPr lang="en-US" sz="2000" dirty="0" smtClean="0"/>
              <a:t>Just make sure the ends on the right seal out any light.</a:t>
            </a:r>
          </a:p>
          <a:p>
            <a:r>
              <a:rPr lang="en-US" sz="2000" b="1" dirty="0" smtClean="0"/>
              <a:t>Do Not Glue the cap on the left!  </a:t>
            </a:r>
            <a:r>
              <a:rPr lang="en-US" sz="2000" dirty="0" smtClean="0"/>
              <a:t>This one needs to be removable.  In the fall you will put the nesting tubes in the top pipe for winter storage and  release next spring</a:t>
            </a:r>
            <a:r>
              <a:rPr lang="en-US" dirty="0" smtClean="0"/>
              <a:t>.</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two small (5/32) holes for drainage</a:t>
            </a:r>
            <a:endParaRPr lang="en-US" dirty="0"/>
          </a:p>
        </p:txBody>
      </p:sp>
      <p:pic>
        <p:nvPicPr>
          <p:cNvPr id="5" name="Picture Placeholder 4" descr="drill2.tif"/>
          <p:cNvPicPr>
            <a:picLocks noGrp="1" noChangeAspect="1"/>
          </p:cNvPicPr>
          <p:nvPr>
            <p:ph type="pic" idx="1"/>
          </p:nvPr>
        </p:nvPicPr>
        <p:blipFill>
          <a:blip r:embed="rId2" cstate="print"/>
          <a:stretch>
            <a:fillRect/>
          </a:stretch>
        </p:blipFill>
        <p:spPr>
          <a:xfrm>
            <a:off x="3000375" y="787400"/>
            <a:ext cx="5867400" cy="3911600"/>
          </a:xfrm>
        </p:spPr>
      </p:pic>
      <p:sp>
        <p:nvSpPr>
          <p:cNvPr id="4" name="Text Placeholder 3"/>
          <p:cNvSpPr>
            <a:spLocks noGrp="1"/>
          </p:cNvSpPr>
          <p:nvPr>
            <p:ph type="body" sz="half" idx="2"/>
          </p:nvPr>
        </p:nvSpPr>
        <p:spPr/>
        <p:txBody>
          <a:bodyPr>
            <a:normAutofit/>
          </a:bodyPr>
          <a:lstStyle/>
          <a:p>
            <a:r>
              <a:rPr lang="en-US" sz="2000" dirty="0" smtClean="0"/>
              <a:t>Drill two 5/32 inch  holes for drainage in the short side of the angled pipe.</a:t>
            </a:r>
          </a:p>
          <a:p>
            <a:r>
              <a:rPr lang="en-US" sz="2000" dirty="0" smtClean="0"/>
              <a:t>The long side will be up to protect the front from rain, but if any gets in, the drainage holes will help dry things out.</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one 5/16 inch hole</a:t>
            </a:r>
            <a:endParaRPr lang="en-US" dirty="0"/>
          </a:p>
        </p:txBody>
      </p:sp>
      <p:pic>
        <p:nvPicPr>
          <p:cNvPr id="5" name="Picture Placeholder 4" descr="drill1.jpg"/>
          <p:cNvPicPr>
            <a:picLocks noGrp="1" noChangeAspect="1"/>
          </p:cNvPicPr>
          <p:nvPr>
            <p:ph type="pic" idx="1"/>
          </p:nvPr>
        </p:nvPicPr>
        <p:blipFill>
          <a:blip r:embed="rId2" cstate="print"/>
          <a:srcRect l="4167" r="4167"/>
          <a:stretch>
            <a:fillRect/>
          </a:stretch>
        </p:blipFill>
        <p:spPr/>
      </p:pic>
      <p:sp>
        <p:nvSpPr>
          <p:cNvPr id="4" name="Text Placeholder 3"/>
          <p:cNvSpPr>
            <a:spLocks noGrp="1"/>
          </p:cNvSpPr>
          <p:nvPr>
            <p:ph type="body" sz="half" idx="2"/>
          </p:nvPr>
        </p:nvSpPr>
        <p:spPr/>
        <p:txBody>
          <a:bodyPr/>
          <a:lstStyle/>
          <a:p>
            <a:r>
              <a:rPr lang="en-US" dirty="0" smtClean="0"/>
              <a:t>Drill one hole with a 5/16 inch drill bit in the end cap that is NOT GLUED to the straight pipe.</a:t>
            </a:r>
          </a:p>
          <a:p>
            <a:r>
              <a:rPr lang="en-US" dirty="0" smtClean="0"/>
              <a:t>If you drill it on the under side at an angle it will help keep the rain out.</a:t>
            </a:r>
          </a:p>
          <a:p>
            <a:r>
              <a:rPr lang="en-US" dirty="0" smtClean="0"/>
              <a:t>DO NOT drill drain holes in the straight pipe.  You want just one light source (hole). This will make the bees more likely to stay near your nesting house and not fly away when they hatch in the spring.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5/16 hole in the release tube</a:t>
            </a:r>
            <a:endParaRPr lang="en-US" dirty="0"/>
          </a:p>
        </p:txBody>
      </p:sp>
      <p:pic>
        <p:nvPicPr>
          <p:cNvPr id="5" name="Picture Placeholder 4" descr="onehole.jpg"/>
          <p:cNvPicPr>
            <a:picLocks noGrp="1" noChangeAspect="1"/>
          </p:cNvPicPr>
          <p:nvPr>
            <p:ph type="pic" idx="1"/>
          </p:nvPr>
        </p:nvPicPr>
        <p:blipFill>
          <a:blip r:embed="rId2" cstate="print"/>
          <a:srcRect l="4338" r="4338"/>
          <a:stretch>
            <a:fillRect/>
          </a:stretch>
        </p:blipFill>
        <p:spPr/>
      </p:pic>
      <p:sp>
        <p:nvSpPr>
          <p:cNvPr id="4" name="Text Placeholder 3"/>
          <p:cNvSpPr>
            <a:spLocks noGrp="1"/>
          </p:cNvSpPr>
          <p:nvPr>
            <p:ph type="body" sz="half" idx="2"/>
          </p:nvPr>
        </p:nvSpPr>
        <p:spPr>
          <a:xfrm>
            <a:off x="304800" y="990600"/>
            <a:ext cx="2514600" cy="5257800"/>
          </a:xfrm>
        </p:spPr>
        <p:txBody>
          <a:bodyPr>
            <a:noAutofit/>
          </a:bodyPr>
          <a:lstStyle/>
          <a:p>
            <a:r>
              <a:rPr lang="en-US" dirty="0" smtClean="0"/>
              <a:t>If you have bee cocoons or nesting tubes from last </a:t>
            </a:r>
            <a:r>
              <a:rPr lang="en-US" dirty="0" smtClean="0"/>
              <a:t>year, then </a:t>
            </a:r>
            <a:r>
              <a:rPr lang="en-US" dirty="0" smtClean="0"/>
              <a:t>put them in the straight pipe when you plan to release them in the spring.</a:t>
            </a:r>
          </a:p>
          <a:p>
            <a:r>
              <a:rPr lang="en-US" dirty="0" smtClean="0"/>
              <a:t>That is why the end cap with the hole is not glued.  So you can remove it, put in the cocoons or nesting tubes and </a:t>
            </a:r>
            <a:r>
              <a:rPr lang="en-US" dirty="0" smtClean="0"/>
              <a:t>then </a:t>
            </a:r>
            <a:r>
              <a:rPr lang="en-US" dirty="0" smtClean="0"/>
              <a:t>put the cap back on.</a:t>
            </a:r>
          </a:p>
          <a:p>
            <a:r>
              <a:rPr lang="en-US" dirty="0" smtClean="0"/>
              <a:t>When the bees emerge they will see the one exit hole, just like in their natural nesting holes.  This increases the chances they will not fly away looking for a better nesting site.</a:t>
            </a:r>
            <a:endParaRPr lang="en-US"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231</TotalTime>
  <Words>940</Words>
  <Application>Microsoft Office PowerPoint</Application>
  <PresentationFormat>On-screen Show (4:3)</PresentationFormat>
  <Paragraphs>53</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Civic</vt:lpstr>
      <vt:lpstr>Build a Simple PVC Mason Bee / Leafcutter Bee Nesting House</vt:lpstr>
      <vt:lpstr>4o nesting tubes fit nicely inside a 3 inch PVC pipe.</vt:lpstr>
      <vt:lpstr>Pieces you will need to build nesting house.</vt:lpstr>
      <vt:lpstr>Cut a 45 degree angle and make sure the short side is 8.5 inches long</vt:lpstr>
      <vt:lpstr>Make one piece 8.5 inches long with both ends cut straight</vt:lpstr>
      <vt:lpstr>Glue on the end caps on the right sides.  Do Not Glue the one on the left!</vt:lpstr>
      <vt:lpstr>Drill two small (5/32) holes for drainage</vt:lpstr>
      <vt:lpstr>Drill one 5/16 inch hole</vt:lpstr>
      <vt:lpstr>One 5/16 hole in the release tube</vt:lpstr>
      <vt:lpstr>Add two metal straps</vt:lpstr>
      <vt:lpstr>Krylon Fusion for Plastic spray paint</vt:lpstr>
      <vt:lpstr>Mount both pipes to a 1 by 3</vt:lpstr>
      <vt:lpstr>Place under the eaves of you house with the front facing east.</vt:lpstr>
      <vt:lpstr>Give the Mason bees access to mud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a Simple PVC Mason Bee / Leafcutter Bee Nesting House</dc:title>
  <dc:creator>John Anderson</dc:creator>
  <cp:lastModifiedBy>John Anderson</cp:lastModifiedBy>
  <cp:revision>21</cp:revision>
  <dcterms:created xsi:type="dcterms:W3CDTF">2016-03-26T15:53:24Z</dcterms:created>
  <dcterms:modified xsi:type="dcterms:W3CDTF">2016-03-30T01:19:00Z</dcterms:modified>
</cp:coreProperties>
</file>